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734" r:id="rId1"/>
  </p:sldMasterIdLst>
  <p:notesMasterIdLst>
    <p:notesMasterId r:id="rId9"/>
  </p:notesMasterIdLst>
  <p:handoutMasterIdLst>
    <p:handoutMasterId r:id="rId10"/>
  </p:handoutMasterIdLst>
  <p:sldIdLst>
    <p:sldId id="263" r:id="rId2"/>
    <p:sldId id="260" r:id="rId3"/>
    <p:sldId id="266" r:id="rId4"/>
    <p:sldId id="275" r:id="rId5"/>
    <p:sldId id="276" r:id="rId6"/>
    <p:sldId id="274" r:id="rId7"/>
    <p:sldId id="261" r:id="rId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lnSpc>
        <a:spcPct val="80000"/>
      </a:lnSpc>
      <a:spcBef>
        <a:spcPct val="50000"/>
      </a:spcBef>
      <a:spcAft>
        <a:spcPct val="0"/>
      </a:spcAft>
      <a:defRPr sz="2800" b="1" kern="1200">
        <a:solidFill>
          <a:schemeClr val="tx1"/>
        </a:solidFill>
        <a:latin typeface="Arial Narrow" pitchFamily="34" charset="0"/>
        <a:ea typeface="+mn-ea"/>
        <a:cs typeface="+mn-cs"/>
      </a:defRPr>
    </a:lvl1pPr>
    <a:lvl2pPr marL="457200" algn="l" rtl="0" eaLnBrk="0" fontAlgn="base" hangingPunct="0">
      <a:lnSpc>
        <a:spcPct val="80000"/>
      </a:lnSpc>
      <a:spcBef>
        <a:spcPct val="50000"/>
      </a:spcBef>
      <a:spcAft>
        <a:spcPct val="0"/>
      </a:spcAft>
      <a:defRPr sz="2800" b="1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eaLnBrk="0" fontAlgn="base" hangingPunct="0">
      <a:lnSpc>
        <a:spcPct val="80000"/>
      </a:lnSpc>
      <a:spcBef>
        <a:spcPct val="50000"/>
      </a:spcBef>
      <a:spcAft>
        <a:spcPct val="0"/>
      </a:spcAft>
      <a:defRPr sz="2800" b="1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eaLnBrk="0" fontAlgn="base" hangingPunct="0">
      <a:lnSpc>
        <a:spcPct val="80000"/>
      </a:lnSpc>
      <a:spcBef>
        <a:spcPct val="50000"/>
      </a:spcBef>
      <a:spcAft>
        <a:spcPct val="0"/>
      </a:spcAft>
      <a:defRPr sz="2800" b="1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eaLnBrk="0" fontAlgn="base" hangingPunct="0">
      <a:lnSpc>
        <a:spcPct val="80000"/>
      </a:lnSpc>
      <a:spcBef>
        <a:spcPct val="50000"/>
      </a:spcBef>
      <a:spcAft>
        <a:spcPct val="0"/>
      </a:spcAft>
      <a:defRPr sz="2800" b="1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2800" b="1" kern="1200">
        <a:solidFill>
          <a:schemeClr val="tx1"/>
        </a:solidFill>
        <a:latin typeface="Arial Narrow" pitchFamily="34" charset="0"/>
        <a:ea typeface="+mn-ea"/>
        <a:cs typeface="+mn-cs"/>
      </a:defRPr>
    </a:lvl6pPr>
    <a:lvl7pPr marL="2743200" algn="l" defTabSz="914400" rtl="0" eaLnBrk="1" latinLnBrk="0" hangingPunct="1">
      <a:defRPr sz="2800" b="1" kern="1200">
        <a:solidFill>
          <a:schemeClr val="tx1"/>
        </a:solidFill>
        <a:latin typeface="Arial Narrow" pitchFamily="34" charset="0"/>
        <a:ea typeface="+mn-ea"/>
        <a:cs typeface="+mn-cs"/>
      </a:defRPr>
    </a:lvl7pPr>
    <a:lvl8pPr marL="3200400" algn="l" defTabSz="914400" rtl="0" eaLnBrk="1" latinLnBrk="0" hangingPunct="1">
      <a:defRPr sz="2800" b="1" kern="1200">
        <a:solidFill>
          <a:schemeClr val="tx1"/>
        </a:solidFill>
        <a:latin typeface="Arial Narrow" pitchFamily="34" charset="0"/>
        <a:ea typeface="+mn-ea"/>
        <a:cs typeface="+mn-cs"/>
      </a:defRPr>
    </a:lvl8pPr>
    <a:lvl9pPr marL="3657600" algn="l" defTabSz="914400" rtl="0" eaLnBrk="1" latinLnBrk="0" hangingPunct="1">
      <a:defRPr sz="2800" b="1" kern="1200">
        <a:solidFill>
          <a:schemeClr val="tx1"/>
        </a:solidFill>
        <a:latin typeface="Arial Narrow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7" autoAdjust="0"/>
    <p:restoredTop sz="94660" autoAdjust="0"/>
  </p:normalViewPr>
  <p:slideViewPr>
    <p:cSldViewPr snapToGrid="0">
      <p:cViewPr varScale="1">
        <p:scale>
          <a:sx n="90" d="100"/>
          <a:sy n="90" d="100"/>
        </p:scale>
        <p:origin x="-1229" y="-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>
              <a:defRPr sz="1000" b="0" i="1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>
              <a:defRPr sz="1000" b="0" i="1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>
              <a:defRPr sz="1000" b="0" i="1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>
              <a:defRPr sz="1000" b="0" i="1">
                <a:latin typeface="Times New Roman" pitchFamily="18" charset="0"/>
              </a:defRPr>
            </a:lvl1pPr>
          </a:lstStyle>
          <a:p>
            <a:fld id="{97CDB6F0-E0F3-4DEE-9790-B27D09B6E36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615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000" b="0" i="1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000" b="0" i="1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000" b="0" i="1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000" b="0" i="1">
                <a:latin typeface="Times New Roman" pitchFamily="18" charset="0"/>
              </a:defRPr>
            </a:lvl1pPr>
          </a:lstStyle>
          <a:p>
            <a:fld id="{D58CD664-0DA0-4909-898C-19037D11B05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055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9350" y="692150"/>
            <a:ext cx="4559300" cy="34163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</p:sp>
    </p:spTree>
    <p:extLst>
      <p:ext uri="{BB962C8B-B14F-4D97-AF65-F5344CB8AC3E}">
        <p14:creationId xmlns:p14="http://schemas.microsoft.com/office/powerpoint/2010/main" val="3996473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ECF2B-A397-49CD-BB60-F372395F7B92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50938" y="692150"/>
            <a:ext cx="4556125" cy="3416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2075" tIns="46038" rIns="92075" bIns="46038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ln/>
        </p:spPr>
        <p:txBody>
          <a:bodyPr/>
          <a:lstStyle/>
          <a:p>
            <a:fld id="{A37F7DE3-5927-4C98-B33B-379232D4BA65}" type="slidenum">
              <a:rPr lang="en-US"/>
              <a:pPr/>
              <a:t>3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3E11C10-66D5-42B5-941C-27CB465758A7}" type="slidenum">
              <a:rPr lang="en-US"/>
              <a:pPr/>
              <a:t>7</a:t>
            </a:fld>
            <a:endParaRPr lang="en-US"/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50938" y="692150"/>
            <a:ext cx="4556125" cy="3416300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2075" tIns="46038" rIns="92075" bIns="46038"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noFill/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10000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R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noFill/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7848600" cy="17526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noFill/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10000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Grey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noFill/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10000"/>
            <a:ext cx="7772400" cy="1828800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74295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762000"/>
            <a:ext cx="8229600" cy="5562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7" name="TI Logo Color One Line" descr="tilogo_color_oneline.png" hidden="1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147730" y="6101890"/>
            <a:ext cx="1840840" cy="237724"/>
          </a:xfrm>
          <a:prstGeom prst="rect">
            <a:avLst/>
          </a:prstGeom>
        </p:spPr>
      </p:pic>
      <p:pic>
        <p:nvPicPr>
          <p:cNvPr id="8" name="TI Logo White One Line" descr="tilogo_bw_oneline.png" hidden="1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136939" y="5288938"/>
            <a:ext cx="1822553" cy="237724"/>
          </a:xfrm>
          <a:prstGeom prst="rect">
            <a:avLst/>
          </a:prstGeom>
        </p:spPr>
      </p:pic>
      <p:pic>
        <p:nvPicPr>
          <p:cNvPr id="9" name="TI Logo White Stack" descr="tilogo_bw_twoline.png" hidden="1"/>
          <p:cNvPicPr>
            <a:picLocks noChangeAspect="1"/>
          </p:cNvPicPr>
          <p:nvPr/>
        </p:nvPicPr>
        <p:blipFill>
          <a:blip r:embed="rId15" cstate="print"/>
          <a:stretch>
            <a:fillRect/>
          </a:stretch>
        </p:blipFill>
        <p:spPr>
          <a:xfrm>
            <a:off x="121847" y="5656160"/>
            <a:ext cx="1456824" cy="353539"/>
          </a:xfrm>
          <a:prstGeom prst="rect">
            <a:avLst/>
          </a:prstGeom>
        </p:spPr>
      </p:pic>
      <p:pic>
        <p:nvPicPr>
          <p:cNvPr id="10" name="TI Logo Color Stack" descr="tilogo_color_twoline.png" hidden="1"/>
          <p:cNvPicPr>
            <a:picLocks noChangeAspect="1"/>
          </p:cNvPicPr>
          <p:nvPr/>
        </p:nvPicPr>
        <p:blipFill>
          <a:blip r:embed="rId16" cstate="print"/>
          <a:stretch>
            <a:fillRect/>
          </a:stretch>
        </p:blipFill>
        <p:spPr>
          <a:xfrm>
            <a:off x="127241" y="6399926"/>
            <a:ext cx="1438537" cy="34744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3600" b="1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tx2"/>
        </a:buClr>
        <a:buSzPct val="75000"/>
        <a:buFont typeface="Wingdings" pitchFamily="2" charset="2"/>
        <a:buChar char=""/>
        <a:defRPr sz="32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chemeClr val="tx2"/>
        </a:buClr>
        <a:buSzPct val="75000"/>
        <a:buFont typeface="Wingdings" pitchFamily="2" charset="2"/>
        <a:buChar char=""/>
        <a:defRPr sz="28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SzPct val="75000"/>
        <a:buFont typeface="Wingdings" pitchFamily="2" charset="2"/>
        <a:buChar char=""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SzPct val="75000"/>
        <a:buFont typeface="Wingdings" pitchFamily="2" charset="2"/>
        <a:buChar char="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SzPct val="75000"/>
        <a:buFont typeface="Wingdings" pitchFamily="2" charset="2"/>
        <a:buChar char="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Title"/>
          <p:cNvSpPr>
            <a:spLocks noGrp="1" noChangeArrowheads="1"/>
          </p:cNvSpPr>
          <p:nvPr>
            <p:ph type="ctrTitle"/>
          </p:nvPr>
        </p:nvSpPr>
        <p:spPr>
          <a:xfrm>
            <a:off x="0" y="-6567"/>
            <a:ext cx="9144000" cy="1281694"/>
          </a:xfrm>
        </p:spPr>
        <p:txBody>
          <a:bodyPr anchor="ctr" anchorCtr="0">
            <a:noAutofit/>
          </a:bodyPr>
          <a:lstStyle/>
          <a:p>
            <a:pPr algn="ctr">
              <a:buClr>
                <a:schemeClr val="tx2"/>
              </a:buClr>
              <a:buSzPct val="75000"/>
              <a:buFont typeface="Wingdings" pitchFamily="2" charset="2"/>
              <a:buNone/>
            </a:pPr>
            <a:r>
              <a:rPr lang="en-US" dirty="0" smtClean="0"/>
              <a:t>TMS320F28004x </a:t>
            </a:r>
            <a:r>
              <a:rPr lang="en-US" dirty="0"/>
              <a:t>Microcontroller Workshop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02779" y="5103611"/>
            <a:ext cx="4525861" cy="955497"/>
          </a:xfrm>
        </p:spPr>
        <p:txBody>
          <a:bodyPr anchor="ctr" anchorCtr="0"/>
          <a:lstStyle/>
          <a:p>
            <a:pPr algn="ctr">
              <a:lnSpc>
                <a:spcPct val="50000"/>
              </a:lnSpc>
              <a:spcBef>
                <a:spcPts val="1800"/>
              </a:spcBef>
            </a:pPr>
            <a:r>
              <a:rPr lang="en-US" dirty="0"/>
              <a:t>Texas Instruments</a:t>
            </a:r>
          </a:p>
          <a:p>
            <a:pPr algn="ctr">
              <a:lnSpc>
                <a:spcPct val="50000"/>
              </a:lnSpc>
              <a:spcBef>
                <a:spcPts val="1800"/>
              </a:spcBef>
            </a:pPr>
            <a:r>
              <a:rPr lang="en-US" dirty="0" smtClean="0"/>
              <a:t>C2000 Technical </a:t>
            </a:r>
            <a:r>
              <a:rPr lang="en-US" dirty="0"/>
              <a:t>Training</a:t>
            </a:r>
          </a:p>
        </p:txBody>
      </p:sp>
      <p:sp>
        <p:nvSpPr>
          <p:cNvPr id="77828" name="copyright"/>
          <p:cNvSpPr>
            <a:spLocks noChangeArrowheads="1"/>
          </p:cNvSpPr>
          <p:nvPr/>
        </p:nvSpPr>
        <p:spPr bwMode="auto">
          <a:xfrm>
            <a:off x="5090283" y="6567488"/>
            <a:ext cx="4057650" cy="319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46038" tIns="46038" rIns="46038" bIns="46038" anchor="ctr"/>
          <a:lstStyle/>
          <a:p>
            <a:pPr algn="ctr">
              <a:lnSpc>
                <a:spcPct val="100000"/>
              </a:lnSpc>
              <a:spcBef>
                <a:spcPct val="0"/>
              </a:spcBef>
            </a:pPr>
            <a:r>
              <a:rPr lang="en-US" sz="1200" b="0" dirty="0">
                <a:solidFill>
                  <a:schemeClr val="tx2"/>
                </a:solidFill>
                <a:latin typeface="Arial" charset="0"/>
              </a:rPr>
              <a:t>Copyright © </a:t>
            </a:r>
            <a:r>
              <a:rPr lang="en-US" sz="1200" b="0" dirty="0" smtClean="0">
                <a:solidFill>
                  <a:schemeClr val="tx2"/>
                </a:solidFill>
                <a:latin typeface="Arial" charset="0"/>
              </a:rPr>
              <a:t>2019 </a:t>
            </a:r>
            <a:r>
              <a:rPr lang="en-US" sz="1200" b="0" dirty="0">
                <a:solidFill>
                  <a:schemeClr val="tx2"/>
                </a:solidFill>
                <a:latin typeface="Arial" charset="0"/>
              </a:rPr>
              <a:t>Texas Instruments. All rights reserved.</a:t>
            </a:r>
            <a:r>
              <a:rPr lang="en-US" sz="1200" b="0" dirty="0">
                <a:latin typeface="Arial" charset="0"/>
              </a:rPr>
              <a:t> </a:t>
            </a:r>
            <a:endParaRPr lang="en-US" sz="1400" b="0" dirty="0">
              <a:latin typeface="Times New Roman" pitchFamily="18" charset="0"/>
            </a:endParaRPr>
          </a:p>
        </p:txBody>
      </p:sp>
      <p:sp>
        <p:nvSpPr>
          <p:cNvPr id="77846" name="Text Box 22"/>
          <p:cNvSpPr txBox="1">
            <a:spLocks noChangeArrowheads="1"/>
          </p:cNvSpPr>
          <p:nvPr/>
        </p:nvSpPr>
        <p:spPr bwMode="auto">
          <a:xfrm>
            <a:off x="2001463" y="6629523"/>
            <a:ext cx="3231397" cy="240066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r>
              <a:rPr lang="en-US" sz="1200" b="0" dirty="0">
                <a:latin typeface="Arial" charset="0"/>
              </a:rPr>
              <a:t>C2000 </a:t>
            </a:r>
            <a:r>
              <a:rPr lang="en-US" sz="1200" b="0" dirty="0" smtClean="0">
                <a:latin typeface="Arial" charset="0"/>
              </a:rPr>
              <a:t>is a trademark </a:t>
            </a:r>
            <a:r>
              <a:rPr lang="en-US" sz="1200" b="0" dirty="0">
                <a:latin typeface="Arial" charset="0"/>
              </a:rPr>
              <a:t>of Texas Instruments.</a:t>
            </a:r>
          </a:p>
        </p:txBody>
      </p:sp>
      <p:pic>
        <p:nvPicPr>
          <p:cNvPr id="16" name="Picture 15" descr="ti_stk_4c_pos_cmyk_png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2987" y="6384027"/>
            <a:ext cx="1753366" cy="411481"/>
          </a:xfrm>
          <a:prstGeom prst="rect">
            <a:avLst/>
          </a:prstGeom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0611" y="1473202"/>
            <a:ext cx="5596397" cy="336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smtClean="0"/>
              <a:t>Workshop </a:t>
            </a:r>
            <a:r>
              <a:rPr lang="en-US" sz="3400" dirty="0"/>
              <a:t>Outline</a:t>
            </a:r>
          </a:p>
        </p:txBody>
      </p:sp>
      <p:sp>
        <p:nvSpPr>
          <p:cNvPr id="4" name="Text Box 13"/>
          <p:cNvSpPr txBox="1">
            <a:spLocks noChangeArrowheads="1"/>
          </p:cNvSpPr>
          <p:nvPr/>
        </p:nvSpPr>
        <p:spPr bwMode="auto">
          <a:xfrm>
            <a:off x="1227339" y="795274"/>
            <a:ext cx="6687301" cy="5701561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square">
            <a:spAutoFit/>
          </a:bodyPr>
          <a:lstStyle/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1800" dirty="0" smtClean="0">
                <a:latin typeface="Arial" charset="0"/>
              </a:rPr>
              <a:t> </a:t>
            </a:r>
            <a:r>
              <a:rPr lang="en-US" sz="2000" dirty="0" smtClean="0">
                <a:latin typeface="Arial" charset="0"/>
              </a:rPr>
              <a:t>1</a:t>
            </a:r>
            <a:r>
              <a:rPr lang="en-US" sz="2000" dirty="0">
                <a:latin typeface="Arial" charset="0"/>
              </a:rPr>
              <a:t>. Architecture Overview</a:t>
            </a:r>
          </a:p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</a:pPr>
            <a:r>
              <a:rPr lang="en-US" sz="1800" dirty="0" smtClean="0">
                <a:latin typeface="Arial" charset="0"/>
              </a:rPr>
              <a:t> </a:t>
            </a:r>
            <a:r>
              <a:rPr lang="en-US" sz="2000" dirty="0" smtClean="0">
                <a:latin typeface="Arial" charset="0"/>
              </a:rPr>
              <a:t>2</a:t>
            </a:r>
            <a:r>
              <a:rPr lang="en-US" sz="2000" dirty="0">
                <a:latin typeface="Arial" charset="0"/>
              </a:rPr>
              <a:t>. Programming Development </a:t>
            </a:r>
            <a:r>
              <a:rPr lang="en-US" sz="2000" dirty="0" smtClean="0">
                <a:latin typeface="Arial" charset="0"/>
              </a:rPr>
              <a:t>Environment</a:t>
            </a:r>
            <a:endParaRPr lang="en-US" sz="1800" dirty="0" smtClean="0">
              <a:latin typeface="Arial" charset="0"/>
            </a:endParaRPr>
          </a:p>
          <a:p>
            <a:pPr marL="690563" indent="-23336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1" dirty="0" smtClean="0">
                <a:solidFill>
                  <a:schemeClr val="tx2"/>
                </a:solidFill>
                <a:latin typeface="Arial" charset="0"/>
              </a:rPr>
              <a:t>Lab</a:t>
            </a:r>
            <a:r>
              <a:rPr lang="en-US" sz="1600" b="0" i="1" dirty="0">
                <a:solidFill>
                  <a:schemeClr val="tx2"/>
                </a:solidFill>
                <a:latin typeface="Arial" charset="0"/>
              </a:rPr>
              <a:t>: Linker command file</a:t>
            </a:r>
            <a:endParaRPr lang="en-US" sz="1600" dirty="0">
              <a:latin typeface="Arial" charset="0"/>
            </a:endParaRPr>
          </a:p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2000" dirty="0" smtClean="0">
                <a:latin typeface="Arial" charset="0"/>
              </a:rPr>
              <a:t> 3</a:t>
            </a:r>
            <a:r>
              <a:rPr lang="en-US" sz="2000" dirty="0">
                <a:latin typeface="Arial" charset="0"/>
              </a:rPr>
              <a:t>. Peripheral Register </a:t>
            </a:r>
            <a:r>
              <a:rPr lang="en-US" sz="2000" dirty="0" smtClean="0">
                <a:latin typeface="Arial" charset="0"/>
              </a:rPr>
              <a:t>Programming</a:t>
            </a:r>
            <a:endParaRPr lang="en-US" sz="2000" dirty="0">
              <a:latin typeface="Arial" charset="0"/>
            </a:endParaRPr>
          </a:p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1800" dirty="0" smtClean="0">
                <a:latin typeface="Arial" charset="0"/>
              </a:rPr>
              <a:t> </a:t>
            </a:r>
            <a:r>
              <a:rPr lang="en-US" sz="2000" dirty="0" smtClean="0">
                <a:latin typeface="Arial" charset="0"/>
              </a:rPr>
              <a:t>4</a:t>
            </a:r>
            <a:r>
              <a:rPr lang="en-US" sz="2000" dirty="0">
                <a:latin typeface="Arial" charset="0"/>
              </a:rPr>
              <a:t>. Reset and Interrupts</a:t>
            </a:r>
          </a:p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</a:pPr>
            <a:r>
              <a:rPr lang="en-US" sz="1800" dirty="0" smtClean="0">
                <a:latin typeface="Arial" charset="0"/>
              </a:rPr>
              <a:t> </a:t>
            </a:r>
            <a:r>
              <a:rPr lang="en-US" sz="2000" dirty="0" smtClean="0">
                <a:latin typeface="Arial" charset="0"/>
              </a:rPr>
              <a:t>5</a:t>
            </a:r>
            <a:r>
              <a:rPr lang="en-US" sz="2000" dirty="0">
                <a:latin typeface="Arial" charset="0"/>
              </a:rPr>
              <a:t>. System </a:t>
            </a:r>
            <a:r>
              <a:rPr lang="en-US" sz="2000" dirty="0" smtClean="0">
                <a:latin typeface="Arial" charset="0"/>
              </a:rPr>
              <a:t>Initialization</a:t>
            </a:r>
            <a:endParaRPr lang="en-US" sz="1800" dirty="0" smtClean="0">
              <a:latin typeface="Arial" charset="0"/>
            </a:endParaRPr>
          </a:p>
          <a:p>
            <a:pPr marL="690563" indent="-23336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1" dirty="0" smtClean="0">
                <a:solidFill>
                  <a:schemeClr val="tx2"/>
                </a:solidFill>
                <a:latin typeface="Arial" charset="0"/>
              </a:rPr>
              <a:t>Lab</a:t>
            </a:r>
            <a:r>
              <a:rPr lang="en-US" sz="1600" b="0" i="1" dirty="0">
                <a:solidFill>
                  <a:schemeClr val="tx2"/>
                </a:solidFill>
                <a:latin typeface="Arial" charset="0"/>
              </a:rPr>
              <a:t>: Watchdog and interrupts</a:t>
            </a:r>
            <a:endParaRPr lang="en-US" sz="1600" dirty="0">
              <a:latin typeface="Arial" charset="0"/>
            </a:endParaRPr>
          </a:p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</a:pPr>
            <a:r>
              <a:rPr lang="en-US" sz="1800" dirty="0" smtClean="0">
                <a:latin typeface="Arial" charset="0"/>
              </a:rPr>
              <a:t> </a:t>
            </a:r>
            <a:r>
              <a:rPr lang="en-US" sz="2000" dirty="0" smtClean="0">
                <a:latin typeface="Arial" charset="0"/>
              </a:rPr>
              <a:t>6</a:t>
            </a:r>
            <a:r>
              <a:rPr lang="en-US" sz="2000" dirty="0">
                <a:latin typeface="Arial" charset="0"/>
              </a:rPr>
              <a:t>. </a:t>
            </a:r>
            <a:r>
              <a:rPr lang="en-US" sz="2000" dirty="0" smtClean="0">
                <a:latin typeface="Arial" charset="0"/>
              </a:rPr>
              <a:t>Analog Subsystem</a:t>
            </a:r>
            <a:endParaRPr lang="en-US" sz="1800" dirty="0" smtClean="0">
              <a:latin typeface="Arial" charset="0"/>
            </a:endParaRPr>
          </a:p>
          <a:p>
            <a:pPr marL="690563" indent="-23336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1" dirty="0" smtClean="0">
                <a:solidFill>
                  <a:schemeClr val="tx2"/>
                </a:solidFill>
                <a:latin typeface="Arial" charset="0"/>
              </a:rPr>
              <a:t>Lab</a:t>
            </a:r>
            <a:r>
              <a:rPr lang="en-US" sz="1600" b="0" i="1" dirty="0">
                <a:solidFill>
                  <a:schemeClr val="tx2"/>
                </a:solidFill>
                <a:latin typeface="Arial" charset="0"/>
              </a:rPr>
              <a:t>: Build a data acquisition system</a:t>
            </a:r>
          </a:p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</a:pPr>
            <a:r>
              <a:rPr lang="en-US" sz="1800" dirty="0" smtClean="0">
                <a:latin typeface="Arial" charset="0"/>
              </a:rPr>
              <a:t> </a:t>
            </a:r>
            <a:r>
              <a:rPr lang="en-US" sz="2000" dirty="0" smtClean="0">
                <a:latin typeface="Arial" charset="0"/>
              </a:rPr>
              <a:t>7</a:t>
            </a:r>
            <a:r>
              <a:rPr lang="en-US" sz="2000" dirty="0">
                <a:latin typeface="Arial" charset="0"/>
              </a:rPr>
              <a:t>. Control </a:t>
            </a:r>
            <a:r>
              <a:rPr lang="en-US" sz="2000" dirty="0" smtClean="0">
                <a:latin typeface="Arial" charset="0"/>
              </a:rPr>
              <a:t>Peripherals</a:t>
            </a:r>
            <a:endParaRPr lang="en-US" sz="1800" dirty="0" smtClean="0">
              <a:latin typeface="Arial" charset="0"/>
            </a:endParaRPr>
          </a:p>
          <a:p>
            <a:pPr marL="690563" indent="-23336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1" dirty="0" smtClean="0">
                <a:solidFill>
                  <a:schemeClr val="tx2"/>
                </a:solidFill>
                <a:latin typeface="Arial" charset="0"/>
              </a:rPr>
              <a:t>Lab</a:t>
            </a:r>
            <a:r>
              <a:rPr lang="en-US" sz="1600" b="0" i="1" dirty="0">
                <a:solidFill>
                  <a:schemeClr val="tx2"/>
                </a:solidFill>
                <a:latin typeface="Arial" charset="0"/>
              </a:rPr>
              <a:t>: Generate and graph a PWM waveform</a:t>
            </a:r>
            <a:endParaRPr lang="en-US" sz="1600" dirty="0">
              <a:latin typeface="Arial" charset="0"/>
            </a:endParaRPr>
          </a:p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</a:pPr>
            <a:r>
              <a:rPr lang="en-US" sz="1800" dirty="0" smtClean="0">
                <a:latin typeface="Arial" charset="0"/>
              </a:rPr>
              <a:t> </a:t>
            </a:r>
            <a:r>
              <a:rPr lang="en-US" sz="2000" dirty="0" smtClean="0">
                <a:latin typeface="Arial" charset="0"/>
              </a:rPr>
              <a:t>8. </a:t>
            </a:r>
            <a:r>
              <a:rPr lang="en-US" sz="2000" dirty="0">
                <a:latin typeface="Arial" charset="0"/>
              </a:rPr>
              <a:t>Direct Memory Access (</a:t>
            </a:r>
            <a:r>
              <a:rPr lang="en-US" sz="2000" dirty="0" smtClean="0">
                <a:latin typeface="Arial" charset="0"/>
              </a:rPr>
              <a:t>DMA)</a:t>
            </a:r>
          </a:p>
          <a:p>
            <a:pPr marL="690563" indent="-23336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1" dirty="0" smtClean="0">
                <a:solidFill>
                  <a:schemeClr val="tx2"/>
                </a:solidFill>
                <a:latin typeface="Arial" charset="0"/>
              </a:rPr>
              <a:t>Lab</a:t>
            </a:r>
            <a:r>
              <a:rPr lang="en-US" sz="1600" b="0" i="1" dirty="0">
                <a:solidFill>
                  <a:schemeClr val="tx2"/>
                </a:solidFill>
                <a:latin typeface="Arial" charset="0"/>
              </a:rPr>
              <a:t>: Use DMA to buffer ADC results</a:t>
            </a:r>
          </a:p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</a:pPr>
            <a:r>
              <a:rPr lang="en-US" sz="1800" dirty="0" smtClean="0">
                <a:latin typeface="Arial" charset="0"/>
              </a:rPr>
              <a:t> </a:t>
            </a:r>
            <a:r>
              <a:rPr lang="en-US" sz="2000" dirty="0" smtClean="0">
                <a:latin typeface="Arial" charset="0"/>
              </a:rPr>
              <a:t>9. </a:t>
            </a:r>
            <a:r>
              <a:rPr lang="en-US" sz="2000" dirty="0">
                <a:latin typeface="Arial" charset="0"/>
              </a:rPr>
              <a:t>Control Law Accelerator (</a:t>
            </a:r>
            <a:r>
              <a:rPr lang="en-US" sz="2000" dirty="0" smtClean="0">
                <a:latin typeface="Arial" charset="0"/>
              </a:rPr>
              <a:t>CLA)</a:t>
            </a:r>
          </a:p>
          <a:p>
            <a:pPr marL="690563" indent="-23336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1" dirty="0" smtClean="0">
                <a:solidFill>
                  <a:schemeClr val="tx2"/>
                </a:solidFill>
                <a:latin typeface="Arial" charset="0"/>
              </a:rPr>
              <a:t>Lab</a:t>
            </a:r>
            <a:r>
              <a:rPr lang="en-US" sz="1600" b="0" i="1" dirty="0">
                <a:solidFill>
                  <a:schemeClr val="tx2"/>
                </a:solidFill>
                <a:latin typeface="Arial" charset="0"/>
              </a:rPr>
              <a:t>: Use CLA to filter PWM waveform</a:t>
            </a:r>
            <a:endParaRPr lang="en-US" sz="1600" dirty="0">
              <a:latin typeface="Arial" charset="0"/>
            </a:endParaRPr>
          </a:p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</a:pPr>
            <a:r>
              <a:rPr lang="en-US" sz="2000" dirty="0" smtClean="0">
                <a:latin typeface="Arial" charset="0"/>
              </a:rPr>
              <a:t>10. </a:t>
            </a:r>
            <a:r>
              <a:rPr lang="en-US" sz="2000" dirty="0">
                <a:latin typeface="Arial" charset="0"/>
              </a:rPr>
              <a:t>System </a:t>
            </a:r>
            <a:r>
              <a:rPr lang="en-US" sz="2000" dirty="0" smtClean="0">
                <a:latin typeface="Arial" charset="0"/>
              </a:rPr>
              <a:t>Design</a:t>
            </a:r>
          </a:p>
          <a:p>
            <a:pPr marL="690563" indent="-23336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b="0" i="1" dirty="0" smtClean="0">
                <a:solidFill>
                  <a:schemeClr val="tx2"/>
                </a:solidFill>
                <a:latin typeface="Arial" charset="0"/>
              </a:rPr>
              <a:t>Lab</a:t>
            </a:r>
            <a:r>
              <a:rPr lang="en-US" sz="1600" b="0" i="1" dirty="0">
                <a:solidFill>
                  <a:schemeClr val="tx2"/>
                </a:solidFill>
                <a:latin typeface="Arial" charset="0"/>
              </a:rPr>
              <a:t>: Run the code from flash memory</a:t>
            </a:r>
          </a:p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2000" dirty="0" smtClean="0">
                <a:latin typeface="Arial" charset="0"/>
              </a:rPr>
              <a:t>11. </a:t>
            </a:r>
            <a:r>
              <a:rPr lang="en-US" sz="2000" dirty="0">
                <a:latin typeface="Arial" charset="0"/>
              </a:rPr>
              <a:t>Communications </a:t>
            </a:r>
            <a:r>
              <a:rPr lang="en-US" sz="1600" b="0" i="1" dirty="0">
                <a:solidFill>
                  <a:schemeClr val="tx2"/>
                </a:solidFill>
                <a:latin typeface="Arial" charset="0"/>
              </a:rPr>
              <a:t>(SCI </a:t>
            </a:r>
            <a:r>
              <a:rPr lang="en-US" sz="1600" b="0" i="1" dirty="0" err="1">
                <a:solidFill>
                  <a:schemeClr val="tx2"/>
                </a:solidFill>
                <a:latin typeface="Arial" charset="0"/>
              </a:rPr>
              <a:t>echoback</a:t>
            </a:r>
            <a:r>
              <a:rPr lang="en-US" sz="1600" b="0" i="1" dirty="0">
                <a:solidFill>
                  <a:schemeClr val="tx2"/>
                </a:solidFill>
                <a:latin typeface="Arial" charset="0"/>
              </a:rPr>
              <a:t> from C2000Ware)</a:t>
            </a:r>
            <a:endParaRPr lang="en-US" sz="2000" b="0" i="1" dirty="0" smtClean="0">
              <a:solidFill>
                <a:schemeClr val="tx2"/>
              </a:solidFill>
              <a:latin typeface="Arial" charset="0"/>
            </a:endParaRPr>
          </a:p>
          <a:p>
            <a:pPr marL="457200" indent="-457200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2000" dirty="0" smtClean="0">
                <a:latin typeface="Arial" charset="0"/>
              </a:rPr>
              <a:t>12. </a:t>
            </a:r>
            <a:r>
              <a:rPr lang="en-US" sz="2000" dirty="0">
                <a:latin typeface="Arial" charset="0"/>
              </a:rPr>
              <a:t>Support Resources</a:t>
            </a: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Required Workshop Materials</a:t>
            </a:r>
            <a:endParaRPr lang="en-US" dirty="0"/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393228" y="772674"/>
            <a:ext cx="8344372" cy="5843916"/>
          </a:xfrm>
          <a:solidFill>
            <a:schemeClr val="accent2"/>
          </a:solidFill>
        </p:spPr>
        <p:txBody>
          <a:bodyPr anchor="ctr" anchorCtr="0">
            <a:noAutofit/>
          </a:bodyPr>
          <a:lstStyle/>
          <a:p>
            <a:pPr>
              <a:spcBef>
                <a:spcPct val="75000"/>
              </a:spcBef>
            </a:pPr>
            <a:r>
              <a:rPr lang="en-US" dirty="0"/>
              <a:t>http://</a:t>
            </a:r>
            <a:r>
              <a:rPr lang="en-US" dirty="0" smtClean="0"/>
              <a:t>training.ti.com/c2000-f28004x-microcontroller-workshop</a:t>
            </a:r>
          </a:p>
          <a:p>
            <a:pPr>
              <a:spcBef>
                <a:spcPct val="75000"/>
              </a:spcBef>
            </a:pPr>
            <a:r>
              <a:rPr lang="en-US" dirty="0" smtClean="0"/>
              <a:t>F280049C </a:t>
            </a:r>
            <a:r>
              <a:rPr lang="en-US" dirty="0" err="1"/>
              <a:t>LaunchPad</a:t>
            </a:r>
            <a:r>
              <a:rPr lang="en-US" dirty="0"/>
              <a:t> </a:t>
            </a:r>
            <a:r>
              <a:rPr lang="en-US" sz="2000" b="0" dirty="0"/>
              <a:t>(</a:t>
            </a:r>
            <a:r>
              <a:rPr lang="en-US" sz="2000" b="0" dirty="0" smtClean="0"/>
              <a:t>LAUNCHXL-F280049C)</a:t>
            </a:r>
            <a:endParaRPr lang="en-US" b="0" dirty="0"/>
          </a:p>
          <a:p>
            <a:pPr>
              <a:spcBef>
                <a:spcPct val="75000"/>
              </a:spcBef>
            </a:pPr>
            <a:r>
              <a:rPr lang="en-US" dirty="0" smtClean="0"/>
              <a:t>Install Code Composer Studio v9.0.1</a:t>
            </a:r>
          </a:p>
          <a:p>
            <a:pPr>
              <a:spcBef>
                <a:spcPct val="75000"/>
              </a:spcBef>
            </a:pPr>
            <a:r>
              <a:rPr lang="en-US" dirty="0" smtClean="0"/>
              <a:t>Run the workshop installer</a:t>
            </a:r>
          </a:p>
          <a:p>
            <a:pPr lvl="1">
              <a:spcBef>
                <a:spcPct val="75000"/>
              </a:spcBef>
              <a:buNone/>
            </a:pPr>
            <a:r>
              <a:rPr lang="en-US" sz="2400" i="1" dirty="0" smtClean="0"/>
              <a:t>F28004x Microcontroller Workshop-1.0-Setup.exe</a:t>
            </a:r>
          </a:p>
          <a:p>
            <a:pPr lvl="2">
              <a:spcBef>
                <a:spcPct val="75000"/>
              </a:spcBef>
            </a:pPr>
            <a:r>
              <a:rPr lang="en-US" dirty="0" smtClean="0"/>
              <a:t>Lab Files / Solution Files</a:t>
            </a:r>
          </a:p>
          <a:p>
            <a:pPr lvl="2">
              <a:spcBef>
                <a:spcPct val="75000"/>
              </a:spcBef>
            </a:pPr>
            <a:r>
              <a:rPr lang="en-US" dirty="0" smtClean="0"/>
              <a:t>Workshop Manual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40911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F280049C </a:t>
            </a:r>
            <a:r>
              <a:rPr lang="en-US" dirty="0" err="1" smtClean="0"/>
              <a:t>LaunchPad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539" y="2060413"/>
            <a:ext cx="7644400" cy="2867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 bwMode="auto">
          <a:xfrm>
            <a:off x="704424" y="2014386"/>
            <a:ext cx="2025776" cy="2960353"/>
          </a:xfrm>
          <a:prstGeom prst="rect">
            <a:avLst/>
          </a:prstGeom>
          <a:noFill/>
          <a:ln w="28575" cap="flat" cmpd="sng" algn="ctr">
            <a:solidFill>
              <a:srgbClr val="00B050"/>
            </a:solidFill>
            <a:prstDash val="dash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1" i="0" u="none" strike="noStrike" cap="none" normalizeH="0" baseline="0" dirty="0" smtClean="0">
              <a:ln>
                <a:noFill/>
              </a:ln>
              <a:solidFill>
                <a:schemeClr val="dk1"/>
              </a:solidFill>
              <a:effectLst/>
              <a:latin typeface="Arial Narrow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rot="16200000">
            <a:off x="-663655" y="3367755"/>
            <a:ext cx="2448606" cy="26468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tx2"/>
                </a:solidFill>
                <a:effectLst/>
                <a:latin typeface="Arial" pitchFamily="34" charset="0"/>
                <a:cs typeface="Arial" pitchFamily="34" charset="0"/>
              </a:rPr>
              <a:t>XDS110 emulation  </a:t>
            </a:r>
            <a:r>
              <a:rPr lang="en-US" sz="1400" b="0" dirty="0">
                <a:solidFill>
                  <a:schemeClr val="tx2"/>
                </a:solidFill>
                <a:effectLst/>
                <a:latin typeface="Arial" pitchFamily="34" charset="0"/>
                <a:cs typeface="Arial" pitchFamily="34" charset="0"/>
              </a:rPr>
              <a:t>circuitry </a:t>
            </a:r>
            <a:endParaRPr lang="en-US" sz="1400" b="0" dirty="0" smtClean="0">
              <a:solidFill>
                <a:schemeClr val="tx2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4699" y="5472810"/>
            <a:ext cx="903563" cy="6832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2"/>
                </a:solidFill>
                <a:effectLst/>
              </a:rPr>
              <a:t>USB101: USB Interface</a:t>
            </a:r>
          </a:p>
        </p:txBody>
      </p:sp>
      <p:cxnSp>
        <p:nvCxnSpPr>
          <p:cNvPr id="7" name="Straight Arrow Connector 6"/>
          <p:cNvCxnSpPr>
            <a:stCxn id="6" idx="0"/>
          </p:cNvCxnSpPr>
          <p:nvPr/>
        </p:nvCxnSpPr>
        <p:spPr bwMode="auto">
          <a:xfrm flipV="1">
            <a:off x="596481" y="4445000"/>
            <a:ext cx="256530" cy="102781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2440690" y="859055"/>
            <a:ext cx="869850" cy="8802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2"/>
                </a:solidFill>
              </a:rPr>
              <a:t>XDS110 External Debug Port</a:t>
            </a:r>
            <a:endParaRPr lang="en-US" sz="1600" dirty="0" smtClean="0">
              <a:solidFill>
                <a:schemeClr val="tx2"/>
              </a:solidFill>
              <a:effectLst/>
            </a:endParaRPr>
          </a:p>
        </p:txBody>
      </p:sp>
      <p:cxnSp>
        <p:nvCxnSpPr>
          <p:cNvPr id="10" name="Straight Arrow Connector 9"/>
          <p:cNvCxnSpPr>
            <a:stCxn id="9" idx="2"/>
          </p:cNvCxnSpPr>
          <p:nvPr/>
        </p:nvCxnSpPr>
        <p:spPr bwMode="auto">
          <a:xfrm flipH="1">
            <a:off x="2438400" y="1739296"/>
            <a:ext cx="437215" cy="100390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869107" y="859055"/>
            <a:ext cx="803944" cy="6832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2"/>
                </a:solidFill>
                <a:effectLst/>
              </a:rPr>
              <a:t>XDS110 Debug Probe</a:t>
            </a:r>
          </a:p>
        </p:txBody>
      </p:sp>
      <p:cxnSp>
        <p:nvCxnSpPr>
          <p:cNvPr id="12" name="Straight Arrow Connector 11"/>
          <p:cNvCxnSpPr>
            <a:stCxn id="11" idx="2"/>
          </p:cNvCxnSpPr>
          <p:nvPr/>
        </p:nvCxnSpPr>
        <p:spPr bwMode="auto">
          <a:xfrm>
            <a:off x="1271079" y="1542319"/>
            <a:ext cx="384610" cy="95534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1655689" y="5472810"/>
            <a:ext cx="1092560" cy="6832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2"/>
                </a:solidFill>
                <a:effectLst/>
              </a:rPr>
              <a:t>JP1-3: USB Power Isolation</a:t>
            </a:r>
          </a:p>
        </p:txBody>
      </p:sp>
      <p:cxnSp>
        <p:nvCxnSpPr>
          <p:cNvPr id="18" name="Straight Arrow Connector 17"/>
          <p:cNvCxnSpPr>
            <a:stCxn id="17" idx="0"/>
          </p:cNvCxnSpPr>
          <p:nvPr/>
        </p:nvCxnSpPr>
        <p:spPr bwMode="auto">
          <a:xfrm flipH="1" flipV="1">
            <a:off x="2040466" y="4795838"/>
            <a:ext cx="161503" cy="67697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2690160" y="5472810"/>
            <a:ext cx="1159934" cy="6832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2"/>
                </a:solidFill>
                <a:effectLst/>
              </a:rPr>
              <a:t>J101: JTAG/UART Isolation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952560" y="982166"/>
            <a:ext cx="2287438" cy="5847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>
                <a:latin typeface="+mn-lt"/>
              </a:rPr>
              <a:t>LED5: GPIO34</a:t>
            </a:r>
            <a:r>
              <a:rPr lang="en-US" sz="1600" b="0" dirty="0" smtClean="0">
                <a:latin typeface="+mn-lt"/>
              </a:rPr>
              <a:t> </a:t>
            </a:r>
            <a:r>
              <a:rPr lang="en-US" sz="1400" b="0" dirty="0" smtClean="0">
                <a:latin typeface="+mn-lt"/>
              </a:rPr>
              <a:t>(green)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LED4: GPIO23 </a:t>
            </a:r>
            <a:r>
              <a:rPr lang="en-US" sz="1400" b="0" dirty="0" smtClean="0">
                <a:latin typeface="Arial" panose="020B0604020202020204" pitchFamily="34" charset="0"/>
                <a:cs typeface="Arial" panose="020B0604020202020204" pitchFamily="34" charset="0"/>
              </a:rPr>
              <a:t>(red)</a:t>
            </a:r>
            <a:endParaRPr lang="en-US" sz="14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248594" y="979297"/>
            <a:ext cx="788395" cy="48628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S1: Reset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295236" y="1697883"/>
            <a:ext cx="833446" cy="289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J2/J4 *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836364" y="6556642"/>
            <a:ext cx="4311118" cy="289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* = </a:t>
            </a:r>
            <a:r>
              <a:rPr lang="en-US" sz="1600" dirty="0" err="1" smtClean="0">
                <a:effectLst/>
                <a:latin typeface="+mn-lt"/>
              </a:rPr>
              <a:t>BoosterPack</a:t>
            </a:r>
            <a:r>
              <a:rPr lang="en-US" sz="1600" dirty="0" smtClean="0">
                <a:effectLst/>
                <a:latin typeface="+mn-lt"/>
              </a:rPr>
              <a:t> plug-in module connector</a:t>
            </a:r>
          </a:p>
        </p:txBody>
      </p:sp>
      <p:cxnSp>
        <p:nvCxnSpPr>
          <p:cNvPr id="36" name="Straight Arrow Connector 35"/>
          <p:cNvCxnSpPr>
            <a:stCxn id="40" idx="0"/>
          </p:cNvCxnSpPr>
          <p:nvPr/>
        </p:nvCxnSpPr>
        <p:spPr bwMode="auto">
          <a:xfrm flipV="1">
            <a:off x="3802478" y="4533900"/>
            <a:ext cx="188497" cy="51198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37" name="Straight Arrow Connector 36"/>
          <p:cNvCxnSpPr>
            <a:stCxn id="41" idx="0"/>
          </p:cNvCxnSpPr>
          <p:nvPr/>
        </p:nvCxnSpPr>
        <p:spPr bwMode="auto">
          <a:xfrm flipV="1">
            <a:off x="6774251" y="4533900"/>
            <a:ext cx="202812" cy="51198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38" name="Straight Arrow Connector 37"/>
          <p:cNvCxnSpPr>
            <a:stCxn id="34" idx="2"/>
          </p:cNvCxnSpPr>
          <p:nvPr/>
        </p:nvCxnSpPr>
        <p:spPr bwMode="auto">
          <a:xfrm flipH="1">
            <a:off x="4195763" y="1987193"/>
            <a:ext cx="516196" cy="45120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39" name="Straight Arrow Connector 38"/>
          <p:cNvCxnSpPr>
            <a:stCxn id="42" idx="2"/>
          </p:cNvCxnSpPr>
          <p:nvPr/>
        </p:nvCxnSpPr>
        <p:spPr bwMode="auto">
          <a:xfrm flipH="1">
            <a:off x="7046651" y="1987193"/>
            <a:ext cx="424788" cy="47025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3347003" y="5045886"/>
            <a:ext cx="910949" cy="289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J1/J3 *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339094" y="5045886"/>
            <a:ext cx="870314" cy="289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J5/J7 *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046648" y="1697883"/>
            <a:ext cx="849582" cy="289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J6/J8 *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812158" y="5472810"/>
            <a:ext cx="1002051" cy="28931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F280049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581366" y="982166"/>
            <a:ext cx="1056790" cy="48628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S2: Boot Modes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986794" y="982166"/>
            <a:ext cx="673999" cy="48628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J11: FSI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854898" y="5472810"/>
            <a:ext cx="927880" cy="48628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J15: VREFHI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705816" y="982166"/>
            <a:ext cx="673999" cy="48628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J14: CAN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754205" y="5472810"/>
            <a:ext cx="1019907" cy="48628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effectLst/>
                <a:latin typeface="+mn-lt"/>
              </a:rPr>
              <a:t>J12/13: Encoder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665342" y="5472810"/>
            <a:ext cx="1006422" cy="806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sz="1600" dirty="0" smtClean="0">
                <a:effectLst/>
                <a:latin typeface="+mn-lt"/>
              </a:rPr>
              <a:t>JP8</a:t>
            </a:r>
          </a:p>
          <a:p>
            <a:pPr algn="ctr">
              <a:spcBef>
                <a:spcPts val="0"/>
              </a:spcBef>
            </a:pPr>
            <a:r>
              <a:rPr lang="en-US" sz="1400" b="0" dirty="0" smtClean="0">
                <a:effectLst/>
                <a:latin typeface="+mn-lt"/>
              </a:rPr>
              <a:t>(connects</a:t>
            </a:r>
          </a:p>
          <a:p>
            <a:pPr algn="ctr">
              <a:spcBef>
                <a:spcPts val="0"/>
              </a:spcBef>
            </a:pPr>
            <a:r>
              <a:rPr lang="en-US" sz="1400" b="0" dirty="0" smtClean="0">
                <a:effectLst/>
                <a:latin typeface="+mn-lt"/>
              </a:rPr>
              <a:t>3.3V/5V</a:t>
            </a:r>
          </a:p>
          <a:p>
            <a:pPr algn="ctr">
              <a:spcBef>
                <a:spcPts val="0"/>
              </a:spcBef>
            </a:pPr>
            <a:r>
              <a:rPr lang="en-US" sz="1400" b="0" dirty="0" smtClean="0">
                <a:effectLst/>
                <a:latin typeface="+mn-lt"/>
              </a:rPr>
              <a:t>to J5/J7)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990172" y="5472810"/>
            <a:ext cx="723607" cy="6832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2"/>
                </a:solidFill>
                <a:effectLst/>
              </a:rPr>
              <a:t>LED0: Power (USB)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684506" y="859055"/>
            <a:ext cx="837867" cy="6832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2"/>
                </a:solidFill>
                <a:effectLst/>
              </a:rPr>
              <a:t>LED1: Power (device)</a:t>
            </a:r>
          </a:p>
        </p:txBody>
      </p:sp>
      <p:cxnSp>
        <p:nvCxnSpPr>
          <p:cNvPr id="62" name="Straight Arrow Connector 61"/>
          <p:cNvCxnSpPr>
            <a:stCxn id="53" idx="2"/>
          </p:cNvCxnSpPr>
          <p:nvPr/>
        </p:nvCxnSpPr>
        <p:spPr bwMode="auto">
          <a:xfrm flipH="1">
            <a:off x="2057400" y="1542319"/>
            <a:ext cx="46040" cy="219148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78" name="Straight Arrow Connector 77"/>
          <p:cNvCxnSpPr>
            <a:stCxn id="52" idx="0"/>
          </p:cNvCxnSpPr>
          <p:nvPr/>
        </p:nvCxnSpPr>
        <p:spPr bwMode="auto">
          <a:xfrm flipV="1">
            <a:off x="1351976" y="4495800"/>
            <a:ext cx="248224" cy="97701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85" name="Straight Arrow Connector 84"/>
          <p:cNvCxnSpPr>
            <a:stCxn id="27" idx="0"/>
          </p:cNvCxnSpPr>
          <p:nvPr/>
        </p:nvCxnSpPr>
        <p:spPr bwMode="auto">
          <a:xfrm flipH="1" flipV="1">
            <a:off x="2786063" y="3781425"/>
            <a:ext cx="484064" cy="169138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94" name="Straight Arrow Connector 93"/>
          <p:cNvCxnSpPr>
            <a:stCxn id="33" idx="2"/>
          </p:cNvCxnSpPr>
          <p:nvPr/>
        </p:nvCxnSpPr>
        <p:spPr bwMode="auto">
          <a:xfrm flipH="1">
            <a:off x="3028095" y="1465584"/>
            <a:ext cx="614697" cy="59482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97" name="Straight Arrow Connector 96"/>
          <p:cNvCxnSpPr/>
          <p:nvPr/>
        </p:nvCxnSpPr>
        <p:spPr bwMode="auto">
          <a:xfrm flipH="1">
            <a:off x="2952750" y="1542319"/>
            <a:ext cx="1636419" cy="142948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00" name="Straight Arrow Connector 99"/>
          <p:cNvCxnSpPr>
            <a:stCxn id="46" idx="2"/>
          </p:cNvCxnSpPr>
          <p:nvPr/>
        </p:nvCxnSpPr>
        <p:spPr bwMode="auto">
          <a:xfrm flipH="1">
            <a:off x="5872163" y="1468453"/>
            <a:ext cx="451631" cy="80734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03" name="Straight Arrow Connector 102"/>
          <p:cNvCxnSpPr>
            <a:stCxn id="45" idx="2"/>
          </p:cNvCxnSpPr>
          <p:nvPr/>
        </p:nvCxnSpPr>
        <p:spPr bwMode="auto">
          <a:xfrm flipH="1">
            <a:off x="6339094" y="1468453"/>
            <a:ext cx="770667" cy="182719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08" name="Straight Arrow Connector 107"/>
          <p:cNvCxnSpPr>
            <a:stCxn id="48" idx="2"/>
          </p:cNvCxnSpPr>
          <p:nvPr/>
        </p:nvCxnSpPr>
        <p:spPr bwMode="auto">
          <a:xfrm>
            <a:off x="8042816" y="1468453"/>
            <a:ext cx="85184" cy="108424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11" name="Straight Arrow Connector 110"/>
          <p:cNvCxnSpPr>
            <a:stCxn id="43" idx="0"/>
          </p:cNvCxnSpPr>
          <p:nvPr/>
        </p:nvCxnSpPr>
        <p:spPr bwMode="auto">
          <a:xfrm flipV="1">
            <a:off x="4313184" y="3852863"/>
            <a:ext cx="574727" cy="161994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15" name="Straight Arrow Connector 114"/>
          <p:cNvCxnSpPr>
            <a:stCxn id="47" idx="0"/>
          </p:cNvCxnSpPr>
          <p:nvPr/>
        </p:nvCxnSpPr>
        <p:spPr bwMode="auto">
          <a:xfrm flipV="1">
            <a:off x="5318838" y="4662836"/>
            <a:ext cx="53262" cy="80997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18" name="Straight Arrow Connector 117"/>
          <p:cNvCxnSpPr>
            <a:stCxn id="50" idx="0"/>
          </p:cNvCxnSpPr>
          <p:nvPr/>
        </p:nvCxnSpPr>
        <p:spPr bwMode="auto">
          <a:xfrm flipV="1">
            <a:off x="6168553" y="4648200"/>
            <a:ext cx="3647" cy="82461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23" name="Straight Arrow Connector 122"/>
          <p:cNvCxnSpPr>
            <a:stCxn id="49" idx="0"/>
          </p:cNvCxnSpPr>
          <p:nvPr/>
        </p:nvCxnSpPr>
        <p:spPr bwMode="auto">
          <a:xfrm flipV="1">
            <a:off x="7264159" y="3671888"/>
            <a:ext cx="803516" cy="180092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26" name="Straight Arrow Connector 125"/>
          <p:cNvCxnSpPr>
            <a:stCxn id="49" idx="0"/>
          </p:cNvCxnSpPr>
          <p:nvPr/>
        </p:nvCxnSpPr>
        <p:spPr bwMode="auto">
          <a:xfrm flipV="1">
            <a:off x="7264159" y="4391025"/>
            <a:ext cx="803516" cy="108178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</p:spTree>
    <p:custDataLst>
      <p:tags r:id="rId1"/>
    </p:custDataLst>
    <p:extLst>
      <p:ext uri="{BB962C8B-B14F-4D97-AF65-F5344CB8AC3E}">
        <p14:creationId xmlns:p14="http://schemas.microsoft.com/office/powerpoint/2010/main" val="235432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F280049C </a:t>
            </a:r>
            <a:r>
              <a:rPr lang="en-US" dirty="0" err="1"/>
              <a:t>controlCARD</a:t>
            </a:r>
            <a:endParaRPr lang="en-US" dirty="0"/>
          </a:p>
        </p:txBody>
      </p:sp>
      <p:grpSp>
        <p:nvGrpSpPr>
          <p:cNvPr id="65" name="Group 64"/>
          <p:cNvGrpSpPr/>
          <p:nvPr/>
        </p:nvGrpSpPr>
        <p:grpSpPr>
          <a:xfrm>
            <a:off x="754587" y="832260"/>
            <a:ext cx="7627371" cy="5737144"/>
            <a:chOff x="983196" y="967732"/>
            <a:chExt cx="7627371" cy="5737144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5873" y="1786491"/>
              <a:ext cx="5027537" cy="4119788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 rot="16200000">
              <a:off x="872700" y="2690031"/>
              <a:ext cx="1896423" cy="437043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sz="1400" b="0" dirty="0" smtClean="0">
                  <a:solidFill>
                    <a:schemeClr val="tx2"/>
                  </a:solidFill>
                  <a:effectLst/>
                  <a:latin typeface="Arial" pitchFamily="34" charset="0"/>
                  <a:cs typeface="Arial" pitchFamily="34" charset="0"/>
                </a:rPr>
                <a:t>XDS100v2 emulation and </a:t>
              </a:r>
              <a:r>
                <a:rPr lang="en-US" sz="1400" b="0" dirty="0">
                  <a:solidFill>
                    <a:schemeClr val="tx2"/>
                  </a:solidFill>
                  <a:effectLst/>
                  <a:latin typeface="Arial" pitchFamily="34" charset="0"/>
                  <a:cs typeface="Arial" pitchFamily="34" charset="0"/>
                </a:rPr>
                <a:t>isolation circuitry </a:t>
              </a:r>
              <a:endParaRPr lang="en-US" sz="1400" b="0" dirty="0" smtClean="0">
                <a:solidFill>
                  <a:schemeClr val="tx2"/>
                </a:solidFill>
                <a:effectLst/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 bwMode="auto">
            <a:xfrm>
              <a:off x="2039434" y="1748802"/>
              <a:ext cx="3839396" cy="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2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9" name="Straight Connector 8"/>
            <p:cNvCxnSpPr/>
            <p:nvPr/>
          </p:nvCxnSpPr>
          <p:spPr bwMode="auto">
            <a:xfrm>
              <a:off x="2039434" y="1748802"/>
              <a:ext cx="0" cy="22783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2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1" name="Straight Connector 10"/>
            <p:cNvCxnSpPr/>
            <p:nvPr/>
          </p:nvCxnSpPr>
          <p:spPr bwMode="auto">
            <a:xfrm>
              <a:off x="2039434" y="4027182"/>
              <a:ext cx="1568636" cy="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2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18" name="Straight Connector 17"/>
            <p:cNvCxnSpPr/>
            <p:nvPr/>
          </p:nvCxnSpPr>
          <p:spPr bwMode="auto">
            <a:xfrm flipV="1">
              <a:off x="3608070" y="2529852"/>
              <a:ext cx="1497330" cy="149733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2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5" name="Straight Connector 24"/>
            <p:cNvCxnSpPr/>
            <p:nvPr/>
          </p:nvCxnSpPr>
          <p:spPr bwMode="auto">
            <a:xfrm>
              <a:off x="5105400" y="2529852"/>
              <a:ext cx="773430" cy="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2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>
              <a:off x="5878830" y="1748802"/>
              <a:ext cx="0" cy="78105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2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sp>
          <p:nvSpPr>
            <p:cNvPr id="29" name="TextBox 28"/>
            <p:cNvSpPr txBox="1"/>
            <p:nvPr/>
          </p:nvSpPr>
          <p:spPr>
            <a:xfrm>
              <a:off x="983196" y="967732"/>
              <a:ext cx="1313528" cy="683264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tx2"/>
                  </a:solidFill>
                  <a:effectLst/>
                </a:rPr>
                <a:t>J1:A - USB emulation/ UART</a:t>
              </a:r>
            </a:p>
          </p:txBody>
        </p:sp>
        <p:cxnSp>
          <p:nvCxnSpPr>
            <p:cNvPr id="30" name="Straight Arrow Connector 29"/>
            <p:cNvCxnSpPr>
              <a:stCxn id="29" idx="2"/>
            </p:cNvCxnSpPr>
            <p:nvPr/>
          </p:nvCxnSpPr>
          <p:spPr bwMode="auto">
            <a:xfrm>
              <a:off x="1639960" y="1650996"/>
              <a:ext cx="773040" cy="541879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35" name="TextBox 34"/>
            <p:cNvSpPr txBox="1"/>
            <p:nvPr/>
          </p:nvSpPr>
          <p:spPr>
            <a:xfrm>
              <a:off x="2296724" y="967732"/>
              <a:ext cx="2550160" cy="683264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/>
              <a:r>
                <a:rPr lang="en-US" sz="1600" dirty="0" smtClean="0">
                  <a:solidFill>
                    <a:schemeClr val="tx2"/>
                  </a:solidFill>
                  <a:effectLst/>
                  <a:cs typeface="Arial" pitchFamily="34" charset="0"/>
                </a:rPr>
                <a:t>S1:A - isolated emulation </a:t>
              </a:r>
              <a:r>
                <a:rPr lang="en-US" sz="1600" dirty="0">
                  <a:solidFill>
                    <a:schemeClr val="tx2"/>
                  </a:solidFill>
                  <a:effectLst/>
                  <a:cs typeface="Arial" pitchFamily="34" charset="0"/>
                </a:rPr>
                <a:t>and UART communication </a:t>
              </a:r>
              <a:r>
                <a:rPr lang="en-US" sz="1600" dirty="0" smtClean="0">
                  <a:solidFill>
                    <a:schemeClr val="tx2"/>
                  </a:solidFill>
                  <a:effectLst/>
                  <a:cs typeface="Arial" pitchFamily="34" charset="0"/>
                </a:rPr>
                <a:t>enable switch</a:t>
              </a:r>
              <a:endParaRPr lang="en-US" sz="1600" dirty="0">
                <a:solidFill>
                  <a:schemeClr val="tx2"/>
                </a:solidFill>
                <a:effectLst/>
                <a:cs typeface="Arial" pitchFamily="34" charset="0"/>
              </a:endParaRPr>
            </a:p>
          </p:txBody>
        </p:sp>
        <p:cxnSp>
          <p:nvCxnSpPr>
            <p:cNvPr id="36" name="Straight Arrow Connector 35"/>
            <p:cNvCxnSpPr/>
            <p:nvPr/>
          </p:nvCxnSpPr>
          <p:spPr bwMode="auto">
            <a:xfrm>
              <a:off x="3942584" y="1552507"/>
              <a:ext cx="904300" cy="58682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15" name="TextBox 14"/>
            <p:cNvSpPr txBox="1"/>
            <p:nvPr/>
          </p:nvSpPr>
          <p:spPr>
            <a:xfrm>
              <a:off x="5206413" y="967732"/>
              <a:ext cx="1033520" cy="486287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/>
              <a:r>
                <a:rPr lang="en-US" sz="1600" dirty="0" smtClean="0">
                  <a:effectLst/>
                  <a:latin typeface="+mn-lt"/>
                </a:rPr>
                <a:t>S1: Boot Modes</a:t>
              </a:r>
            </a:p>
          </p:txBody>
        </p:sp>
        <p:cxnSp>
          <p:nvCxnSpPr>
            <p:cNvPr id="16" name="Straight Arrow Connector 15"/>
            <p:cNvCxnSpPr>
              <a:stCxn id="15" idx="2"/>
            </p:cNvCxnSpPr>
            <p:nvPr/>
          </p:nvCxnSpPr>
          <p:spPr bwMode="auto">
            <a:xfrm>
              <a:off x="5723173" y="1454019"/>
              <a:ext cx="432094" cy="44114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26" name="TextBox 25"/>
            <p:cNvSpPr txBox="1"/>
            <p:nvPr/>
          </p:nvSpPr>
          <p:spPr>
            <a:xfrm>
              <a:off x="6232685" y="967732"/>
              <a:ext cx="1310358" cy="584775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LED D2: GPIO31 (red)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280563" y="2051508"/>
              <a:ext cx="1330004" cy="584775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LED D3: GPIO34 (red)</a:t>
              </a:r>
            </a:p>
          </p:txBody>
        </p:sp>
        <p:cxnSp>
          <p:nvCxnSpPr>
            <p:cNvPr id="33" name="Straight Arrow Connector 32"/>
            <p:cNvCxnSpPr>
              <a:stCxn id="26" idx="2"/>
            </p:cNvCxnSpPr>
            <p:nvPr/>
          </p:nvCxnSpPr>
          <p:spPr bwMode="auto">
            <a:xfrm flipH="1">
              <a:off x="6629400" y="1552507"/>
              <a:ext cx="258464" cy="504893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34" name="Straight Arrow Connector 33"/>
            <p:cNvCxnSpPr/>
            <p:nvPr/>
          </p:nvCxnSpPr>
          <p:spPr bwMode="auto">
            <a:xfrm flipH="1" flipV="1">
              <a:off x="6824135" y="2154762"/>
              <a:ext cx="608835" cy="94566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43" name="TextBox 42"/>
            <p:cNvSpPr txBox="1"/>
            <p:nvPr/>
          </p:nvSpPr>
          <p:spPr>
            <a:xfrm>
              <a:off x="7528527" y="2877719"/>
              <a:ext cx="1082040" cy="830997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LED D1: Power (green)</a:t>
              </a:r>
            </a:p>
          </p:txBody>
        </p:sp>
        <p:cxnSp>
          <p:nvCxnSpPr>
            <p:cNvPr id="44" name="Straight Arrow Connector 43"/>
            <p:cNvCxnSpPr/>
            <p:nvPr/>
          </p:nvCxnSpPr>
          <p:spPr bwMode="auto">
            <a:xfrm flipH="1">
              <a:off x="6887869" y="3293218"/>
              <a:ext cx="774464" cy="41549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56" name="TextBox 55"/>
            <p:cNvSpPr txBox="1"/>
            <p:nvPr/>
          </p:nvSpPr>
          <p:spPr>
            <a:xfrm>
              <a:off x="1076420" y="4916537"/>
              <a:ext cx="879764" cy="486287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/>
              <a:r>
                <a:rPr lang="en-US" sz="1600" dirty="0" smtClean="0">
                  <a:effectLst/>
                  <a:latin typeface="+mn-lt"/>
                </a:rPr>
                <a:t>S7: PGA Filter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516302" y="5732302"/>
              <a:ext cx="879764" cy="486287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/>
              <a:r>
                <a:rPr lang="en-US" sz="1600" dirty="0" smtClean="0">
                  <a:effectLst/>
                  <a:latin typeface="+mn-lt"/>
                </a:rPr>
                <a:t>S8: ADC VREFHI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967497" y="6218587"/>
              <a:ext cx="975087" cy="486287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/>
              <a:r>
                <a:rPr lang="en-US" sz="1600" dirty="0" smtClean="0">
                  <a:effectLst/>
                  <a:latin typeface="+mn-lt"/>
                </a:rPr>
                <a:t>S4: JTAG / </a:t>
              </a:r>
              <a:r>
                <a:rPr lang="en-US" sz="1600" dirty="0" err="1" smtClean="0">
                  <a:effectLst/>
                  <a:latin typeface="+mn-lt"/>
                </a:rPr>
                <a:t>cJTAG</a:t>
              </a:r>
              <a:endParaRPr lang="en-US" sz="1600" dirty="0" smtClean="0">
                <a:effectLst/>
                <a:latin typeface="+mn-lt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209344" y="6218588"/>
              <a:ext cx="1184565" cy="486287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/>
              <a:r>
                <a:rPr lang="en-US" sz="1600" dirty="0" smtClean="0">
                  <a:effectLst/>
                  <a:latin typeface="+mn-lt"/>
                </a:rPr>
                <a:t>S2: GPIO10 / GPIO35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5723173" y="6218589"/>
              <a:ext cx="1177996" cy="486287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/>
              <a:r>
                <a:rPr lang="en-US" sz="1600" dirty="0" smtClean="0">
                  <a:effectLst/>
                  <a:latin typeface="+mn-lt"/>
                </a:rPr>
                <a:t>S3: GPIO08 / GPIO37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7351302" y="5732302"/>
              <a:ext cx="1170633" cy="486287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/>
              <a:r>
                <a:rPr lang="en-US" sz="1600" dirty="0" smtClean="0">
                  <a:effectLst/>
                  <a:latin typeface="+mn-lt"/>
                </a:rPr>
                <a:t>S6: GPIO26 / GPIO27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7432970" y="4884875"/>
              <a:ext cx="1177595" cy="486287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/>
              <a:r>
                <a:rPr lang="en-US" sz="1600" dirty="0" smtClean="0">
                  <a:effectLst/>
                  <a:latin typeface="+mn-lt"/>
                </a:rPr>
                <a:t>S5: GPIO24 / GPIO25</a:t>
              </a: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7839341" y="3856764"/>
              <a:ext cx="771226" cy="289310"/>
            </a:xfrm>
            <a:prstGeom prst="rect">
              <a:avLst/>
            </a:prstGeom>
            <a:noFill/>
          </p:spPr>
          <p:txBody>
            <a:bodyPr wrap="square" lIns="0" rIns="0" rtlCol="0" anchor="ctr" anchorCtr="0">
              <a:spAutoFit/>
            </a:bodyPr>
            <a:lstStyle/>
            <a:p>
              <a:pPr algn="ctr"/>
              <a:r>
                <a:rPr lang="en-US" sz="1600" dirty="0" smtClean="0">
                  <a:effectLst/>
                  <a:latin typeface="+mn-lt"/>
                </a:rPr>
                <a:t>J1: FSI</a:t>
              </a:r>
            </a:p>
          </p:txBody>
        </p:sp>
        <p:cxnSp>
          <p:nvCxnSpPr>
            <p:cNvPr id="64" name="Straight Arrow Connector 63"/>
            <p:cNvCxnSpPr/>
            <p:nvPr/>
          </p:nvCxnSpPr>
          <p:spPr bwMode="auto">
            <a:xfrm flipH="1">
              <a:off x="6777797" y="4001419"/>
              <a:ext cx="994603" cy="25142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68" name="Straight Arrow Connector 67"/>
            <p:cNvCxnSpPr/>
            <p:nvPr/>
          </p:nvCxnSpPr>
          <p:spPr bwMode="auto">
            <a:xfrm flipH="1" flipV="1">
              <a:off x="6239933" y="4495985"/>
              <a:ext cx="1111369" cy="558616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71" name="Straight Arrow Connector 70"/>
            <p:cNvCxnSpPr/>
            <p:nvPr/>
          </p:nvCxnSpPr>
          <p:spPr bwMode="auto">
            <a:xfrm flipH="1" flipV="1">
              <a:off x="6392334" y="5128020"/>
              <a:ext cx="958968" cy="680113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75" name="Straight Arrow Connector 74"/>
            <p:cNvCxnSpPr>
              <a:stCxn id="60" idx="0"/>
            </p:cNvCxnSpPr>
            <p:nvPr/>
          </p:nvCxnSpPr>
          <p:spPr bwMode="auto">
            <a:xfrm flipH="1" flipV="1">
              <a:off x="5808133" y="5159681"/>
              <a:ext cx="504038" cy="105890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79" name="Straight Arrow Connector 78"/>
            <p:cNvCxnSpPr>
              <a:stCxn id="59" idx="0"/>
            </p:cNvCxnSpPr>
            <p:nvPr/>
          </p:nvCxnSpPr>
          <p:spPr bwMode="auto">
            <a:xfrm flipV="1">
              <a:off x="4801627" y="5159681"/>
              <a:ext cx="464640" cy="1058907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82" name="Straight Arrow Connector 81"/>
            <p:cNvCxnSpPr/>
            <p:nvPr/>
          </p:nvCxnSpPr>
          <p:spPr bwMode="auto">
            <a:xfrm flipV="1">
              <a:off x="3571804" y="5159681"/>
              <a:ext cx="997837" cy="1058906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85" name="Straight Arrow Connector 84"/>
            <p:cNvCxnSpPr/>
            <p:nvPr/>
          </p:nvCxnSpPr>
          <p:spPr bwMode="auto">
            <a:xfrm flipV="1">
              <a:off x="2413000" y="5243442"/>
              <a:ext cx="1320800" cy="662837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88" name="Straight Arrow Connector 87"/>
            <p:cNvCxnSpPr>
              <a:stCxn id="56" idx="3"/>
            </p:cNvCxnSpPr>
            <p:nvPr/>
          </p:nvCxnSpPr>
          <p:spPr bwMode="auto">
            <a:xfrm flipV="1">
              <a:off x="1956184" y="4673600"/>
              <a:ext cx="1651886" cy="486081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736600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Rectangle 3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controlCARD</a:t>
            </a:r>
            <a:r>
              <a:rPr lang="en-US" dirty="0" smtClean="0"/>
              <a:t> Docking Station</a:t>
            </a:r>
            <a:endParaRPr lang="en-US" dirty="0"/>
          </a:p>
        </p:txBody>
      </p:sp>
      <p:grpSp>
        <p:nvGrpSpPr>
          <p:cNvPr id="52" name="Group 51"/>
          <p:cNvGrpSpPr/>
          <p:nvPr/>
        </p:nvGrpSpPr>
        <p:grpSpPr>
          <a:xfrm>
            <a:off x="465687" y="1071528"/>
            <a:ext cx="8225860" cy="5190817"/>
            <a:chOff x="457220" y="1105396"/>
            <a:chExt cx="8225860" cy="519081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20" y="2045791"/>
              <a:ext cx="8225860" cy="3235730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631733" y="1105396"/>
              <a:ext cx="1251248" cy="5847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5 V Power Connector</a:t>
              </a:r>
            </a:p>
          </p:txBody>
        </p:sp>
        <p:cxnSp>
          <p:nvCxnSpPr>
            <p:cNvPr id="5" name="Straight Arrow Connector 4"/>
            <p:cNvCxnSpPr>
              <a:stCxn id="4" idx="2"/>
            </p:cNvCxnSpPr>
            <p:nvPr/>
          </p:nvCxnSpPr>
          <p:spPr bwMode="auto">
            <a:xfrm flipH="1">
              <a:off x="872067" y="1690171"/>
              <a:ext cx="385290" cy="355620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8" name="TextBox 7"/>
            <p:cNvSpPr txBox="1"/>
            <p:nvPr/>
          </p:nvSpPr>
          <p:spPr>
            <a:xfrm>
              <a:off x="2076969" y="1105396"/>
              <a:ext cx="1747389" cy="5847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Power Switch (External / USB)</a:t>
              </a:r>
            </a:p>
          </p:txBody>
        </p:sp>
        <p:cxnSp>
          <p:nvCxnSpPr>
            <p:cNvPr id="9" name="Straight Arrow Connector 8"/>
            <p:cNvCxnSpPr>
              <a:stCxn id="8" idx="2"/>
            </p:cNvCxnSpPr>
            <p:nvPr/>
          </p:nvCxnSpPr>
          <p:spPr bwMode="auto">
            <a:xfrm flipH="1">
              <a:off x="1140058" y="1690171"/>
              <a:ext cx="1810606" cy="95675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13" name="TextBox 12"/>
            <p:cNvSpPr txBox="1"/>
            <p:nvPr/>
          </p:nvSpPr>
          <p:spPr>
            <a:xfrm>
              <a:off x="597858" y="5711438"/>
              <a:ext cx="1247849" cy="5847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JTAG</a:t>
              </a:r>
            </a:p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Connector</a:t>
              </a:r>
            </a:p>
          </p:txBody>
        </p:sp>
        <p:cxnSp>
          <p:nvCxnSpPr>
            <p:cNvPr id="14" name="Straight Arrow Connector 13"/>
            <p:cNvCxnSpPr>
              <a:stCxn id="13" idx="0"/>
            </p:cNvCxnSpPr>
            <p:nvPr/>
          </p:nvCxnSpPr>
          <p:spPr bwMode="auto">
            <a:xfrm flipH="1" flipV="1">
              <a:off x="1058333" y="5052819"/>
              <a:ext cx="163450" cy="658619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15" name="TextBox 14"/>
            <p:cNvSpPr txBox="1"/>
            <p:nvPr/>
          </p:nvSpPr>
          <p:spPr>
            <a:xfrm>
              <a:off x="2148689" y="5711438"/>
              <a:ext cx="1249705" cy="5847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USB Connector</a:t>
              </a:r>
            </a:p>
          </p:txBody>
        </p:sp>
        <p:cxnSp>
          <p:nvCxnSpPr>
            <p:cNvPr id="16" name="Straight Arrow Connector 15"/>
            <p:cNvCxnSpPr>
              <a:stCxn id="15" idx="0"/>
            </p:cNvCxnSpPr>
            <p:nvPr/>
          </p:nvCxnSpPr>
          <p:spPr bwMode="auto">
            <a:xfrm flipH="1" flipV="1">
              <a:off x="778933" y="3231284"/>
              <a:ext cx="1994609" cy="2480154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25" name="TextBox 24"/>
            <p:cNvSpPr txBox="1"/>
            <p:nvPr/>
          </p:nvSpPr>
          <p:spPr>
            <a:xfrm>
              <a:off x="4018346" y="1105396"/>
              <a:ext cx="1571131" cy="5847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LED D1:</a:t>
              </a:r>
            </a:p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Power (green)</a:t>
              </a:r>
            </a:p>
          </p:txBody>
        </p:sp>
        <p:cxnSp>
          <p:nvCxnSpPr>
            <p:cNvPr id="26" name="Straight Arrow Connector 25"/>
            <p:cNvCxnSpPr>
              <a:stCxn id="25" idx="2"/>
            </p:cNvCxnSpPr>
            <p:nvPr/>
          </p:nvCxnSpPr>
          <p:spPr bwMode="auto">
            <a:xfrm flipH="1">
              <a:off x="1257357" y="1690171"/>
              <a:ext cx="3546555" cy="1541113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>
              <a:off x="6187000" y="5711438"/>
              <a:ext cx="2198011" cy="5847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>
                  <a:latin typeface="+mn-lt"/>
                </a:rPr>
                <a:t>180-pin HSEC8 Edge Card Interface</a:t>
              </a:r>
              <a:endParaRPr lang="en-US" sz="1600" dirty="0" smtClean="0">
                <a:effectLst/>
                <a:latin typeface="+mn-lt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5783465" y="1105396"/>
              <a:ext cx="939830" cy="5847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Analog</a:t>
              </a:r>
            </a:p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latin typeface="+mn-lt"/>
                </a:rPr>
                <a:t>Signals</a:t>
              </a:r>
              <a:endParaRPr lang="en-US" sz="1600" dirty="0" smtClean="0">
                <a:effectLst/>
                <a:latin typeface="+mn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917281" y="1105396"/>
              <a:ext cx="939830" cy="5847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GPIO</a:t>
              </a:r>
            </a:p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latin typeface="+mn-lt"/>
                </a:rPr>
                <a:t>Signals</a:t>
              </a:r>
              <a:endParaRPr lang="en-US" sz="1600" dirty="0" smtClean="0">
                <a:effectLst/>
                <a:latin typeface="+mn-lt"/>
              </a:endParaRPr>
            </a:p>
          </p:txBody>
        </p:sp>
        <p:cxnSp>
          <p:nvCxnSpPr>
            <p:cNvPr id="44" name="Straight Arrow Connector 43"/>
            <p:cNvCxnSpPr>
              <a:stCxn id="42" idx="2"/>
            </p:cNvCxnSpPr>
            <p:nvPr/>
          </p:nvCxnSpPr>
          <p:spPr bwMode="auto">
            <a:xfrm flipH="1">
              <a:off x="3276612" y="1690171"/>
              <a:ext cx="2976768" cy="1541113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47" name="Straight Arrow Connector 46"/>
            <p:cNvCxnSpPr>
              <a:stCxn id="43" idx="2"/>
            </p:cNvCxnSpPr>
            <p:nvPr/>
          </p:nvCxnSpPr>
          <p:spPr bwMode="auto">
            <a:xfrm flipH="1">
              <a:off x="5080000" y="1690171"/>
              <a:ext cx="2307196" cy="124776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50" name="Straight Arrow Connector 49"/>
            <p:cNvCxnSpPr>
              <a:stCxn id="43" idx="2"/>
            </p:cNvCxnSpPr>
            <p:nvPr/>
          </p:nvCxnSpPr>
          <p:spPr bwMode="auto">
            <a:xfrm flipH="1">
              <a:off x="6620937" y="1690171"/>
              <a:ext cx="766259" cy="1247762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53" name="TextBox 52"/>
            <p:cNvSpPr txBox="1"/>
            <p:nvPr/>
          </p:nvSpPr>
          <p:spPr>
            <a:xfrm>
              <a:off x="3701376" y="5711438"/>
              <a:ext cx="939830" cy="5847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Analog</a:t>
              </a:r>
            </a:p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latin typeface="+mn-lt"/>
                </a:rPr>
                <a:t>Signals</a:t>
              </a:r>
              <a:endParaRPr lang="en-US" sz="1600" dirty="0" smtClean="0">
                <a:effectLst/>
                <a:latin typeface="+mn-lt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944188" y="5711438"/>
              <a:ext cx="939830" cy="584775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effectLst/>
                  <a:latin typeface="+mn-lt"/>
                </a:rPr>
                <a:t>GPIO</a:t>
              </a:r>
            </a:p>
            <a:p>
              <a:pPr algn="ctr">
                <a:lnSpc>
                  <a:spcPct val="100000"/>
                </a:lnSpc>
                <a:spcBef>
                  <a:spcPts val="0"/>
                </a:spcBef>
              </a:pPr>
              <a:r>
                <a:rPr lang="en-US" sz="1600" dirty="0" smtClean="0">
                  <a:latin typeface="+mn-lt"/>
                </a:rPr>
                <a:t>Signals</a:t>
              </a:r>
              <a:endParaRPr lang="en-US" sz="1600" dirty="0" smtClean="0">
                <a:effectLst/>
                <a:latin typeface="+mn-lt"/>
              </a:endParaRPr>
            </a:p>
          </p:txBody>
        </p:sp>
        <p:cxnSp>
          <p:nvCxnSpPr>
            <p:cNvPr id="56" name="Straight Arrow Connector 55"/>
            <p:cNvCxnSpPr>
              <a:stCxn id="53" idx="0"/>
            </p:cNvCxnSpPr>
            <p:nvPr/>
          </p:nvCxnSpPr>
          <p:spPr bwMode="auto">
            <a:xfrm flipH="1" flipV="1">
              <a:off x="2751668" y="4052630"/>
              <a:ext cx="1419623" cy="165880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61" name="Straight Arrow Connector 60"/>
            <p:cNvCxnSpPr>
              <a:stCxn id="54" idx="0"/>
            </p:cNvCxnSpPr>
            <p:nvPr/>
          </p:nvCxnSpPr>
          <p:spPr bwMode="auto">
            <a:xfrm flipH="1" flipV="1">
              <a:off x="4429857" y="4394200"/>
              <a:ext cx="984246" cy="131723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64" name="Straight Arrow Connector 63"/>
            <p:cNvCxnSpPr>
              <a:stCxn id="54" idx="0"/>
            </p:cNvCxnSpPr>
            <p:nvPr/>
          </p:nvCxnSpPr>
          <p:spPr bwMode="auto">
            <a:xfrm flipV="1">
              <a:off x="5414103" y="4394200"/>
              <a:ext cx="159952" cy="1317238"/>
            </a:xfrm>
            <a:prstGeom prst="straightConnector1">
              <a:avLst/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sp>
          <p:nvSpPr>
            <p:cNvPr id="88092" name="Rectangle 88091"/>
            <p:cNvSpPr/>
            <p:nvPr/>
          </p:nvSpPr>
          <p:spPr bwMode="auto">
            <a:xfrm>
              <a:off x="1505855" y="3472538"/>
              <a:ext cx="5101771" cy="381001"/>
            </a:xfrm>
            <a:prstGeom prst="rect">
              <a:avLst/>
            </a:prstGeom>
            <a:noFill/>
            <a:ln w="38100" cap="flat" cmpd="sng" algn="ctr">
              <a:solidFill>
                <a:schemeClr val="tx2"/>
              </a:solidFill>
              <a:prstDash val="sysDash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8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dk1"/>
                </a:solidFill>
                <a:effectLst/>
                <a:latin typeface="Arial Narrow" pitchFamily="34" charset="0"/>
              </a:endParaRPr>
            </a:p>
          </p:txBody>
        </p:sp>
        <p:cxnSp>
          <p:nvCxnSpPr>
            <p:cNvPr id="88094" name="Elbow Connector 88093"/>
            <p:cNvCxnSpPr>
              <a:stCxn id="38" idx="0"/>
            </p:cNvCxnSpPr>
            <p:nvPr/>
          </p:nvCxnSpPr>
          <p:spPr bwMode="auto">
            <a:xfrm rot="16200000" flipV="1">
              <a:off x="5927400" y="4352832"/>
              <a:ext cx="2052144" cy="665068"/>
            </a:xfrm>
            <a:prstGeom prst="bentConnector3">
              <a:avLst>
                <a:gd name="adj1" fmla="val 100059"/>
              </a:avLst>
            </a:prstGeom>
            <a:solidFill>
              <a:schemeClr val="accent1"/>
            </a:solid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2386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176"/>
          <p:cNvSpPr txBox="1">
            <a:spLocks noChangeArrowheads="1"/>
          </p:cNvSpPr>
          <p:nvPr/>
        </p:nvSpPr>
        <p:spPr bwMode="auto">
          <a:xfrm>
            <a:off x="955675" y="3770252"/>
            <a:ext cx="7212013" cy="165583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 algn="ctr"/>
            <a:r>
              <a:rPr lang="en-US" sz="3600" dirty="0" smtClean="0">
                <a:effectLst/>
              </a:rPr>
              <a:t>C2000 Technical Training</a:t>
            </a:r>
            <a:endParaRPr lang="en-US" sz="3600" dirty="0">
              <a:effectLst/>
            </a:endParaRPr>
          </a:p>
          <a:p>
            <a:pPr algn="ctr"/>
            <a:endParaRPr lang="en-US" b="0" dirty="0">
              <a:effectLst/>
              <a:latin typeface="Arial" charset="0"/>
            </a:endParaRPr>
          </a:p>
          <a:p>
            <a:pPr algn="ctr"/>
            <a:r>
              <a:rPr lang="en-US" b="0" dirty="0" smtClean="0">
                <a:effectLst/>
                <a:latin typeface="Arial" charset="0"/>
              </a:rPr>
              <a:t>www.ti.com/c2000</a:t>
            </a:r>
            <a:endParaRPr lang="en-US" b="0" dirty="0">
              <a:effectLst/>
              <a:latin typeface="Arial" charset="0"/>
            </a:endParaRPr>
          </a:p>
        </p:txBody>
      </p:sp>
      <p:pic>
        <p:nvPicPr>
          <p:cNvPr id="11" name="Picture 10" descr="ti_stk_4c_pos_cmyk_png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061745" y="1517496"/>
            <a:ext cx="7013462" cy="164592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CHEMEINDEX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CHEMEINDEX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CHEMEINDEX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CHEMEINDEX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CHEMEINDEX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CHEMEINDEX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CHEMEINDEX" val="2"/>
</p:tagLst>
</file>

<file path=ppt/theme/theme1.xml><?xml version="1.0" encoding="utf-8"?>
<a:theme xmlns:a="http://schemas.openxmlformats.org/drawingml/2006/main" name="ttoTheme">
  <a:themeElements>
    <a:clrScheme name="tto standard">
      <a:dk1>
        <a:srgbClr val="000000"/>
      </a:dk1>
      <a:lt1>
        <a:srgbClr val="FFFFFF"/>
      </a:lt1>
      <a:dk2>
        <a:srgbClr val="FF0000"/>
      </a:dk2>
      <a:lt2>
        <a:srgbClr val="FFFFFF"/>
      </a:lt2>
      <a:accent1>
        <a:srgbClr val="F9F9F9"/>
      </a:accent1>
      <a:accent2>
        <a:srgbClr val="DEDEDE"/>
      </a:accent2>
      <a:accent3>
        <a:srgbClr val="C7C7C7"/>
      </a:accent3>
      <a:accent4>
        <a:srgbClr val="6699FF"/>
      </a:accent4>
      <a:accent5>
        <a:srgbClr val="FF0000"/>
      </a:accent5>
      <a:accent6>
        <a:srgbClr val="FFFFFF"/>
      </a:accent6>
      <a:hlink>
        <a:srgbClr val="C7C7C7"/>
      </a:hlink>
      <a:folHlink>
        <a:srgbClr val="6699FF"/>
      </a:folHlink>
    </a:clrScheme>
    <a:fontScheme name="tt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8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sz="2800" b="1" i="0" u="none" strike="noStrike" cap="none" normalizeH="0" baseline="0" dirty="0" smtClean="0">
            <a:ln>
              <a:noFill/>
            </a:ln>
            <a:solidFill>
              <a:schemeClr val="dk1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8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8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Arial Narrow" pitchFamily="34" charset="0"/>
          </a:defRPr>
        </a:defPPr>
      </a:lstStyle>
    </a:lnDef>
    <a:txDef>
      <a:spPr>
        <a:noFill/>
      </a:spPr>
      <a:bodyPr wrap="square" rtlCol="0" anchor="ctr" anchorCtr="0">
        <a:spAutoFit/>
      </a:bodyPr>
      <a:lstStyle>
        <a:defPPr>
          <a:defRPr dirty="0" smtClean="0">
            <a:solidFill>
              <a:schemeClr val="dk1"/>
            </a:solidFill>
            <a:effectLst/>
          </a:defRPr>
        </a:defPPr>
      </a:lstStyle>
    </a:txDef>
  </a:objectDefaults>
  <a:extraClrSchemeLst>
    <a:extraClrScheme>
      <a:clrScheme name="tto standard">
        <a:dk1>
          <a:srgbClr val="000000"/>
        </a:dk1>
        <a:lt1>
          <a:srgbClr val="FFFFFF"/>
        </a:lt1>
        <a:dk2>
          <a:srgbClr val="FF0000"/>
        </a:dk2>
        <a:lt2>
          <a:srgbClr val="FFFFFF"/>
        </a:lt2>
        <a:accent1>
          <a:srgbClr val="F9F9F9"/>
        </a:accent1>
        <a:accent2>
          <a:srgbClr val="DEDEDE"/>
        </a:accent2>
        <a:accent3>
          <a:srgbClr val="C7C7C7"/>
        </a:accent3>
        <a:accent4>
          <a:srgbClr val="6699FF"/>
        </a:accent4>
        <a:accent5>
          <a:srgbClr val="FF0000"/>
        </a:accent5>
        <a:accent6>
          <a:srgbClr val="FFFFFF"/>
        </a:accent6>
        <a:hlink>
          <a:srgbClr val="C7C7C7"/>
        </a:hlink>
        <a:folHlink>
          <a:srgbClr val="66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to 1">
        <a:dk1>
          <a:srgbClr val="000000"/>
        </a:dk1>
        <a:lt1>
          <a:srgbClr val="FEFFFF"/>
        </a:lt1>
        <a:dk2>
          <a:srgbClr val="000000"/>
        </a:dk2>
        <a:lt2>
          <a:srgbClr val="FEFFFF"/>
        </a:lt2>
        <a:accent1>
          <a:srgbClr val="F6F6F6"/>
        </a:accent1>
        <a:accent2>
          <a:srgbClr val="AFAFAF"/>
        </a:accent2>
        <a:accent3>
          <a:srgbClr val="DEDEDE"/>
        </a:accent3>
        <a:accent4>
          <a:srgbClr val="C3C3C3"/>
        </a:accent4>
        <a:accent5>
          <a:srgbClr val="FAFAFA"/>
        </a:accent5>
        <a:accent6>
          <a:srgbClr val="9E9E9E"/>
        </a:accent6>
        <a:hlink>
          <a:srgbClr val="DEDEDE"/>
        </a:hlink>
        <a:folHlink>
          <a:srgbClr val="C3C3C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to 2">
        <a:dk1>
          <a:srgbClr val="2181B7"/>
        </a:dk1>
        <a:lt1>
          <a:srgbClr val="FFFFFF"/>
        </a:lt1>
        <a:dk2>
          <a:srgbClr val="2181B7"/>
        </a:dk2>
        <a:lt2>
          <a:srgbClr val="FFFF99"/>
        </a:lt2>
        <a:accent1>
          <a:srgbClr val="003399"/>
        </a:accent1>
        <a:accent2>
          <a:srgbClr val="01B0FF"/>
        </a:accent2>
        <a:accent3>
          <a:srgbClr val="6666FF"/>
        </a:accent3>
        <a:accent4>
          <a:srgbClr val="1C6D9A"/>
        </a:accent4>
        <a:accent5>
          <a:srgbClr val="474B72"/>
        </a:accent5>
        <a:accent6>
          <a:srgbClr val="7030A0"/>
        </a:accent6>
        <a:hlink>
          <a:srgbClr val="6666FF"/>
        </a:hlink>
        <a:folHlink>
          <a:srgbClr val="1C6D9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to 3">
        <a:dk1>
          <a:srgbClr val="042AA4"/>
        </a:dk1>
        <a:lt1>
          <a:srgbClr val="FFFFFF"/>
        </a:lt1>
        <a:dk2>
          <a:srgbClr val="042AA4"/>
        </a:dk2>
        <a:lt2>
          <a:srgbClr val="FE9B03"/>
        </a:lt2>
        <a:accent1>
          <a:srgbClr val="000F40"/>
        </a:accent1>
        <a:accent2>
          <a:srgbClr val="603900"/>
        </a:accent2>
        <a:accent3>
          <a:srgbClr val="005C00"/>
        </a:accent3>
        <a:accent4>
          <a:srgbClr val="0249FC"/>
        </a:accent4>
        <a:accent5>
          <a:srgbClr val="7030A0"/>
        </a:accent5>
        <a:accent6>
          <a:srgbClr val="000000"/>
        </a:accent6>
        <a:hlink>
          <a:srgbClr val="005C00"/>
        </a:hlink>
        <a:folHlink>
          <a:srgbClr val="0249F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to 4">
        <a:dk1>
          <a:srgbClr val="000000"/>
        </a:dk1>
        <a:lt1>
          <a:srgbClr val="FFFFFF"/>
        </a:lt1>
        <a:dk2>
          <a:srgbClr val="4282E0"/>
        </a:dk2>
        <a:lt2>
          <a:srgbClr val="FFFFFF"/>
        </a:lt2>
        <a:accent1>
          <a:srgbClr val="C0F6F5"/>
        </a:accent1>
        <a:accent2>
          <a:srgbClr val="FAFEDA"/>
        </a:accent2>
        <a:accent3>
          <a:srgbClr val="FFCCFF"/>
        </a:accent3>
        <a:accent4>
          <a:srgbClr val="B4FCB2"/>
        </a:accent4>
        <a:accent5>
          <a:srgbClr val="FFFF99"/>
        </a:accent5>
        <a:accent6>
          <a:srgbClr val="5DD3FF"/>
        </a:accent6>
        <a:hlink>
          <a:srgbClr val="FFCCFF"/>
        </a:hlink>
        <a:folHlink>
          <a:srgbClr val="B4FC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to 5">
        <a:dk1>
          <a:srgbClr val="000000"/>
        </a:dk1>
        <a:lt1>
          <a:srgbClr val="FFFFFF"/>
        </a:lt1>
        <a:dk2>
          <a:srgbClr val="0066FF"/>
        </a:dk2>
        <a:lt2>
          <a:srgbClr val="FFFFFF"/>
        </a:lt2>
        <a:accent1>
          <a:srgbClr val="FFFFCC"/>
        </a:accent1>
        <a:accent2>
          <a:srgbClr val="B5E0E3"/>
        </a:accent2>
        <a:accent3>
          <a:srgbClr val="E5D093"/>
        </a:accent3>
        <a:accent4>
          <a:srgbClr val="CCB374"/>
        </a:accent4>
        <a:accent5>
          <a:srgbClr val="C7A2E3"/>
        </a:accent5>
        <a:accent6>
          <a:srgbClr val="5DD3FF"/>
        </a:accent6>
        <a:hlink>
          <a:srgbClr val="E5D093"/>
        </a:hlink>
        <a:folHlink>
          <a:srgbClr val="CCB374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to 6">
        <a:dk1>
          <a:srgbClr val="000000"/>
        </a:dk1>
        <a:lt1>
          <a:srgbClr val="FFFFFF"/>
        </a:lt1>
        <a:dk2>
          <a:srgbClr val="FF0000"/>
        </a:dk2>
        <a:lt2>
          <a:srgbClr val="FFFFFF"/>
        </a:lt2>
        <a:accent1>
          <a:srgbClr val="FFFF66"/>
        </a:accent1>
        <a:accent2>
          <a:srgbClr val="99FF66"/>
        </a:accent2>
        <a:accent3>
          <a:srgbClr val="99FFCC"/>
        </a:accent3>
        <a:accent4>
          <a:srgbClr val="FF99FF"/>
        </a:accent4>
        <a:accent5>
          <a:srgbClr val="93E2FF"/>
        </a:accent5>
        <a:accent6>
          <a:srgbClr val="FFE599"/>
        </a:accent6>
        <a:hlink>
          <a:srgbClr val="99FFCC"/>
        </a:hlink>
        <a:folHlink>
          <a:srgbClr val="FF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to 7">
        <a:dk1>
          <a:srgbClr val="FEFFFF"/>
        </a:dk1>
        <a:lt1>
          <a:srgbClr val="000000"/>
        </a:lt1>
        <a:dk2>
          <a:srgbClr val="FEFFFF"/>
        </a:dk2>
        <a:lt2>
          <a:srgbClr val="000000"/>
        </a:lt2>
        <a:accent1>
          <a:srgbClr val="F6F6F6"/>
        </a:accent1>
        <a:accent2>
          <a:srgbClr val="AFAFAF"/>
        </a:accent2>
        <a:accent3>
          <a:srgbClr val="DEDEDE"/>
        </a:accent3>
        <a:accent4>
          <a:srgbClr val="C3C3C3"/>
        </a:accent4>
        <a:accent5>
          <a:srgbClr val="FAFAFA"/>
        </a:accent5>
        <a:accent6>
          <a:srgbClr val="000000"/>
        </a:accent6>
        <a:hlink>
          <a:srgbClr val="DEDEDE"/>
        </a:hlink>
        <a:folHlink>
          <a:srgbClr val="C3C3C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to 8">
        <a:dk1>
          <a:srgbClr val="FFFFFF"/>
        </a:dk1>
        <a:lt1>
          <a:srgbClr val="000000"/>
        </a:lt1>
        <a:dk2>
          <a:srgbClr val="FFFFFF"/>
        </a:dk2>
        <a:lt2>
          <a:srgbClr val="FF0000"/>
        </a:lt2>
        <a:accent1>
          <a:srgbClr val="00CCFF"/>
        </a:accent1>
        <a:accent2>
          <a:srgbClr val="CC9900"/>
        </a:accent2>
        <a:accent3>
          <a:srgbClr val="00CC66"/>
        </a:accent3>
        <a:accent4>
          <a:srgbClr val="FFFF99"/>
        </a:accent4>
        <a:accent5>
          <a:srgbClr val="FF99CC"/>
        </a:accent5>
        <a:accent6>
          <a:srgbClr val="000000"/>
        </a:accent6>
        <a:hlink>
          <a:srgbClr val="00CC66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ttoTheme</Template>
  <TotalTime>2842</TotalTime>
  <Pages>3</Pages>
  <Words>398</Words>
  <Application>Microsoft Office PowerPoint</Application>
  <PresentationFormat>On-screen Show (4:3)</PresentationFormat>
  <Paragraphs>99</Paragraphs>
  <Slides>7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ttoTheme</vt:lpstr>
      <vt:lpstr>TMS320F28004x Microcontroller Workshop</vt:lpstr>
      <vt:lpstr>Workshop Outline</vt:lpstr>
      <vt:lpstr>Required Workshop Materials</vt:lpstr>
      <vt:lpstr>F280049C LaunchPad</vt:lpstr>
      <vt:lpstr>F280049C controlCARD</vt:lpstr>
      <vt:lpstr>controlCARD Docking Station</vt:lpstr>
      <vt:lpstr>PowerPoint Presentation</vt:lpstr>
    </vt:vector>
  </TitlesOfParts>
  <Company>Texas Instruments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subject>C2000</dc:subject>
  <dc:creator>TTO</dc:creator>
  <cp:keywords>i</cp:keywords>
  <cp:lastModifiedBy>Schachter, Ken</cp:lastModifiedBy>
  <cp:revision>380</cp:revision>
  <cp:lastPrinted>1601-01-01T00:00:00Z</cp:lastPrinted>
  <dcterms:created xsi:type="dcterms:W3CDTF">2002-03-16T23:28:24Z</dcterms:created>
  <dcterms:modified xsi:type="dcterms:W3CDTF">2019-06-21T17:58:41Z</dcterms:modified>
</cp:coreProperties>
</file>

<file path=docProps/thumbnail.jpeg>
</file>